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2" r:id="rId2"/>
    <p:sldId id="285" r:id="rId3"/>
    <p:sldId id="343" r:id="rId4"/>
    <p:sldId id="345" r:id="rId5"/>
    <p:sldId id="347" r:id="rId6"/>
    <p:sldId id="348" r:id="rId7"/>
    <p:sldId id="349" r:id="rId8"/>
    <p:sldId id="344" r:id="rId9"/>
    <p:sldId id="350" r:id="rId10"/>
    <p:sldId id="346" r:id="rId11"/>
    <p:sldId id="351" r:id="rId12"/>
    <p:sldId id="352" r:id="rId13"/>
    <p:sldId id="357" r:id="rId14"/>
    <p:sldId id="354" r:id="rId15"/>
    <p:sldId id="353" r:id="rId16"/>
    <p:sldId id="355" r:id="rId17"/>
    <p:sldId id="35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6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430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F9212-A6E7-4F05-A93D-0B7ADBE65E70}" type="datetimeFigureOut">
              <a:rPr lang="ru-RU" smtClean="0"/>
              <a:pPr/>
              <a:t>29.06.2018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59C1E-A383-4EB5-A2A7-BDFBED27313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://www.gto.r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://www.gto.ru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60647"/>
            <a:ext cx="2376264" cy="179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1520" y="2420888"/>
            <a:ext cx="8640960" cy="2185214"/>
          </a:xfrm>
          <a:prstGeom prst="rect">
            <a:avLst/>
          </a:prstGeom>
          <a:effectLst>
            <a:outerShdw sx="1000" sy="1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ФЕСТИВАЛЬ ГТО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среди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представителей системы исполнительных органов государственной власти 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Томской области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и 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Законодательной Думы Томской 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области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2018 года</a:t>
            </a:r>
            <a:endParaRPr lang="ru-RU" sz="2400" dirty="0">
              <a:solidFill>
                <a:schemeClr val="bg1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0" name="Picture 2" descr="https://tomsk.gov.ru/uploads/ckfinder/1/userfiles/images/10983_Gerb_n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67544" y="404664"/>
            <a:ext cx="1581476" cy="1512168"/>
          </a:xfrm>
          <a:prstGeom prst="rect">
            <a:avLst/>
          </a:prstGeom>
          <a:noFill/>
          <a:ln>
            <a:noFill/>
          </a:ln>
          <a:effectLst>
            <a:outerShdw sx="1000" sy="1000" algn="ctr" rotWithShape="0">
              <a:schemeClr val="bg1"/>
            </a:outerShdw>
          </a:effec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04664"/>
            <a:ext cx="1907010" cy="15347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9291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95536" y="2132856"/>
            <a:ext cx="8352928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Arial Narrow" pitchFamily="34" charset="0"/>
              </a:rPr>
              <a:t>Фестиваль Всероссийского физкультурно-спортивного комплекса </a:t>
            </a:r>
            <a:endParaRPr lang="ru-RU" sz="2400" dirty="0" smtClean="0">
              <a:latin typeface="Arial Narrow" pitchFamily="34" charset="0"/>
            </a:endParaRPr>
          </a:p>
          <a:p>
            <a:pPr algn="ctr"/>
            <a:r>
              <a:rPr lang="ru-RU" sz="2400" dirty="0" smtClean="0">
                <a:latin typeface="Arial Narrow" pitchFamily="34" charset="0"/>
              </a:rPr>
              <a:t>«</a:t>
            </a:r>
            <a:r>
              <a:rPr lang="ru-RU" sz="2400" dirty="0" smtClean="0">
                <a:latin typeface="Arial Narrow" pitchFamily="34" charset="0"/>
              </a:rPr>
              <a:t>Готов к труду и обороне</a:t>
            </a:r>
            <a:r>
              <a:rPr lang="ru-RU" sz="2400" dirty="0" smtClean="0">
                <a:latin typeface="Arial Narrow" pitchFamily="34" charset="0"/>
              </a:rPr>
              <a:t>» (ГТО)</a:t>
            </a:r>
          </a:p>
          <a:p>
            <a:pPr algn="ctr"/>
            <a:r>
              <a:rPr lang="ru-RU" sz="2400" dirty="0" smtClean="0">
                <a:latin typeface="Arial Narrow" pitchFamily="34" charset="0"/>
                <a:cs typeface="Times New Roman" pitchFamily="18" charset="0"/>
              </a:rPr>
              <a:t>среди</a:t>
            </a:r>
            <a:r>
              <a:rPr lang="ru-RU" sz="2400" dirty="0" smtClean="0">
                <a:latin typeface="Arial Narrow" pitchFamily="34" charset="0"/>
              </a:rPr>
              <a:t> </a:t>
            </a:r>
            <a:r>
              <a:rPr lang="ru-RU" sz="2400" dirty="0" smtClean="0">
                <a:latin typeface="Arial Narrow" pitchFamily="34" charset="0"/>
              </a:rPr>
              <a:t>представителей системы исполнительных органов государственной власти </a:t>
            </a:r>
            <a:r>
              <a:rPr lang="ru-RU" sz="2400" dirty="0" smtClean="0">
                <a:latin typeface="Arial Narrow" pitchFamily="34" charset="0"/>
              </a:rPr>
              <a:t>Томской области</a:t>
            </a:r>
            <a:endParaRPr lang="ru-RU" sz="2400" dirty="0" smtClean="0">
              <a:latin typeface="Arial Narrow" pitchFamily="34" charset="0"/>
            </a:endParaRPr>
          </a:p>
          <a:p>
            <a:pPr algn="ctr"/>
            <a:r>
              <a:rPr lang="ru-RU" sz="2400" dirty="0" smtClean="0">
                <a:latin typeface="Arial Narrow" pitchFamily="34" charset="0"/>
              </a:rPr>
              <a:t>и Законодательной Думы Томской области</a:t>
            </a:r>
          </a:p>
          <a:p>
            <a:pPr algn="ctr"/>
            <a:r>
              <a:rPr lang="ru-RU" sz="2400" dirty="0" smtClean="0">
                <a:latin typeface="Arial Narrow" pitchFamily="34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Arial Narrow" pitchFamily="34" charset="0"/>
                <a:cs typeface="Times New Roman" pitchFamily="18" charset="0"/>
              </a:rPr>
              <a:t>года </a:t>
            </a:r>
            <a:r>
              <a:rPr lang="ru-RU" sz="2400" dirty="0" smtClean="0">
                <a:latin typeface="Arial Narrow" pitchFamily="34" charset="0"/>
                <a:cs typeface="Times New Roman" pitchFamily="18" charset="0"/>
              </a:rPr>
              <a:t>(далее </a:t>
            </a:r>
            <a:r>
              <a:rPr lang="ru-RU" sz="2400" dirty="0" smtClean="0">
                <a:latin typeface="Arial Narrow" pitchFamily="34" charset="0"/>
                <a:cs typeface="Times New Roman" pitchFamily="18" charset="0"/>
              </a:rPr>
              <a:t>– </a:t>
            </a:r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>Фестиваль ГТО</a:t>
            </a:r>
            <a:r>
              <a:rPr lang="ru-RU" sz="2400" dirty="0" smtClean="0">
                <a:latin typeface="Arial Narrow" pitchFamily="34" charset="0"/>
                <a:cs typeface="Times New Roman" pitchFamily="18" charset="0"/>
              </a:rPr>
              <a:t>)</a:t>
            </a:r>
          </a:p>
          <a:p>
            <a:pPr algn="ctr">
              <a:lnSpc>
                <a:spcPct val="120000"/>
              </a:lnSpc>
            </a:pPr>
            <a:r>
              <a:rPr lang="ru-RU" sz="2400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проводится в соответствии с </a:t>
            </a:r>
            <a:r>
              <a:rPr lang="ru-RU" sz="2400" b="1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Положением</a:t>
            </a:r>
            <a:r>
              <a:rPr lang="ru-RU" sz="2400" dirty="0" smtClean="0">
                <a:latin typeface="Arial Narrow" pitchFamily="34" charset="0"/>
                <a:cs typeface="Times New Roman" pitchFamily="18" charset="0"/>
              </a:rPr>
              <a:t>,</a:t>
            </a:r>
          </a:p>
          <a:p>
            <a:pPr algn="ctr">
              <a:lnSpc>
                <a:spcPct val="120000"/>
              </a:lnSpc>
            </a:pPr>
            <a:r>
              <a:rPr lang="ru-RU" sz="2400" dirty="0" smtClean="0">
                <a:latin typeface="Arial Narrow" pitchFamily="34" charset="0"/>
                <a:cs typeface="Times New Roman" pitchFamily="18" charset="0"/>
              </a:rPr>
              <a:t>утверждённым </a:t>
            </a:r>
            <a:r>
              <a:rPr lang="ru-RU" sz="2400" dirty="0" smtClean="0">
                <a:latin typeface="Arial Narrow" pitchFamily="34" charset="0"/>
              </a:rPr>
              <a:t>председателем Совета по внедрению и реализации </a:t>
            </a:r>
            <a:r>
              <a:rPr lang="ru-RU" sz="2400" dirty="0" smtClean="0">
                <a:latin typeface="Arial Narrow" pitchFamily="34" charset="0"/>
              </a:rPr>
              <a:t>ГТО в </a:t>
            </a:r>
            <a:r>
              <a:rPr lang="ru-RU" sz="2400" dirty="0" smtClean="0">
                <a:latin typeface="Arial Narrow" pitchFamily="34" charset="0"/>
              </a:rPr>
              <a:t>Томской области.</a:t>
            </a:r>
            <a:endParaRPr lang="ru-RU" sz="2400" dirty="0"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6281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95536" y="2060848"/>
            <a:ext cx="835292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СРОКИ ПРОВЕДЕНИЯ ФЕСТИВАЛЯ ГТО:</a:t>
            </a:r>
            <a:endParaRPr lang="ru-RU" sz="2000" b="1" u="sng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latin typeface="Arial Narrow" pitchFamily="34" charset="0"/>
              </a:rPr>
              <a:t>Фестиваль ГТО проводится </a:t>
            </a:r>
            <a:r>
              <a:rPr lang="ru-RU" sz="2000" dirty="0" smtClean="0">
                <a:solidFill>
                  <a:srgbClr val="C00000"/>
                </a:solidFill>
                <a:latin typeface="Arial Narrow" pitchFamily="34" charset="0"/>
              </a:rPr>
              <a:t>с 25 августа по 31 декабря 2018 года. </a:t>
            </a:r>
            <a:endParaRPr lang="ru-RU" sz="2000" dirty="0" smtClean="0">
              <a:solidFill>
                <a:srgbClr val="C00000"/>
              </a:solidFill>
              <a:latin typeface="Arial Narrow" pitchFamily="34" charset="0"/>
              <a:cs typeface="Times New Roman" pitchFamily="18" charset="0"/>
            </a:endParaRPr>
          </a:p>
          <a:p>
            <a:pPr algn="just">
              <a:spcBef>
                <a:spcPts val="1200"/>
              </a:spcBef>
              <a:spcAft>
                <a:spcPts val="600"/>
              </a:spcAft>
            </a:pPr>
            <a:r>
              <a:rPr lang="ru-RU" sz="2000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ОРГАНИЗАТОРЫ ФЕСТИВАЛЯ ГТО:</a:t>
            </a:r>
            <a:endParaRPr lang="ru-RU" sz="2000" b="1" u="sng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  <a:cs typeface="Times New Roman" pitchFamily="18" charset="0"/>
            </a:endParaRPr>
          </a:p>
          <a:p>
            <a:pPr indent="361950" algn="just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Arial Narrow" pitchFamily="34" charset="0"/>
                <a:cs typeface="Times New Roman" pitchFamily="18" charset="0"/>
              </a:rPr>
              <a:t> Департамент по молодежной политике физической культуре и спорту Томской области;</a:t>
            </a:r>
          </a:p>
          <a:p>
            <a:pPr indent="361950" algn="just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Региональный центр тестирования</a:t>
            </a:r>
            <a:r>
              <a:rPr lang="ru-RU" sz="2000" dirty="0" smtClean="0">
                <a:latin typeface="Arial Narrow" pitchFamily="34" charset="0"/>
                <a:cs typeface="Times New Roman" pitchFamily="18" charset="0"/>
              </a:rPr>
              <a:t> по выполнению испытаний (тестов) Всероссийского физкультурно-спортивного комплекса «Готов к труду и обороне» (ГТО) ОГАУ «Центр спортивной подготовки сборных команд Томской области» (далее – Региональный центр тестирования ГТО).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6281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УЧАСТНИКИ ФЕСТИВАЛЯ ГТО:</a:t>
            </a:r>
            <a:endParaRPr lang="ru-RU" sz="2000" b="1" u="sng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  <a:cs typeface="Times New Roman" pitchFamily="18" charset="0"/>
            </a:endParaRP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latin typeface="Arial Narrow" pitchFamily="34" charset="0"/>
              </a:rPr>
              <a:t>- </a:t>
            </a:r>
            <a:r>
              <a:rPr lang="ru-RU" sz="2000" dirty="0" smtClean="0">
                <a:latin typeface="Arial Narrow" pitchFamily="34" charset="0"/>
              </a:rPr>
              <a:t>лица, замещающие государственные должности Томской области; </a:t>
            </a: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latin typeface="Arial Narrow" pitchFamily="34" charset="0"/>
              </a:rPr>
              <a:t>- государственные </a:t>
            </a:r>
            <a:r>
              <a:rPr lang="ru-RU" sz="2000" dirty="0" smtClean="0">
                <a:latin typeface="Arial Narrow" pitchFamily="34" charset="0"/>
              </a:rPr>
              <a:t>гражданские служащие Томской области;</a:t>
            </a: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latin typeface="Arial Narrow" pitchFamily="34" charset="0"/>
              </a:rPr>
              <a:t>- работники </a:t>
            </a:r>
            <a:r>
              <a:rPr lang="ru-RU" sz="2000" dirty="0" smtClean="0">
                <a:latin typeface="Arial Narrow" pitchFamily="34" charset="0"/>
              </a:rPr>
              <a:t>Администрации Томской </a:t>
            </a:r>
            <a:r>
              <a:rPr lang="ru-RU" sz="2000" dirty="0" smtClean="0">
                <a:latin typeface="Arial Narrow" pitchFamily="34" charset="0"/>
              </a:rPr>
              <a:t>области и иных исполнительных органов государственной </a:t>
            </a:r>
            <a:r>
              <a:rPr lang="ru-RU" sz="2000" dirty="0" smtClean="0">
                <a:latin typeface="Arial Narrow" pitchFamily="34" charset="0"/>
              </a:rPr>
              <a:t>власти Томской области, </a:t>
            </a:r>
            <a:r>
              <a:rPr lang="ru-RU" sz="2000" dirty="0" smtClean="0">
                <a:latin typeface="Arial Narrow" pitchFamily="34" charset="0"/>
              </a:rPr>
              <a:t>замещающие должности, не являющиеся должностями государственной гражданской службы Томской области; </a:t>
            </a: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latin typeface="Arial Narrow" pitchFamily="34" charset="0"/>
              </a:rPr>
              <a:t>- депутаты, должностные лица и работники аппарата Законодательной Думы Томской области.</a:t>
            </a:r>
            <a:endParaRPr lang="ru-RU" sz="2000" dirty="0" smtClean="0">
              <a:latin typeface="Arial Narrow" pitchFamily="34" charset="0"/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ru-RU" sz="2000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Работники подведомственных организаций к участию в Фестивале </a:t>
            </a:r>
            <a:r>
              <a:rPr lang="ru-RU" sz="2000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ГТО</a:t>
            </a:r>
          </a:p>
          <a:p>
            <a:pPr algn="ctr">
              <a:spcAft>
                <a:spcPts val="60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НЕ </a:t>
            </a:r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ДОПУСКАЮТСЯ</a:t>
            </a:r>
            <a:r>
              <a:rPr lang="ru-RU" sz="2000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.</a:t>
            </a:r>
            <a:endParaRPr lang="ru-RU" sz="2000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6281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ПРОГРАММА ФЕСТИВАЛЯ ГТО </a:t>
            </a:r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предусматривает выполнение испытаний (тестов) ГТО: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  <a:cs typeface="Times New Roman" pitchFamily="18" charset="0"/>
            </a:endParaRP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Подтягивание из виса на высокой (низкой) перекладине;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Сгибание и разгибание рук в упоре лежа на полу (далее – отжимания);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Стрельба из электронного оружия;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Поднимание туловища из положения лежа на спине;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Плавание на 25, 50 м;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Наклон вперед из положения стоя с прямыми ногами на гимнастической скамье;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Прыжок в длину с места толчком двумя ногами (с разбега);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Метание спортивного снаряда;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Бег 30, 60, 100, 2 000, 3 000 м;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Смешанное передвижение 2 000, 3 000 м;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Бег на лыжах 2 км, 3 км, 5 км.</a:t>
            </a:r>
          </a:p>
          <a:p>
            <a:pPr marL="514350" indent="-51435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Правила выполнения тестов представлены в Положении.</a:t>
            </a:r>
            <a:endParaRPr lang="ru-RU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6281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ПРОГРАММА ФЕСТИВАЛЯ ГТО</a:t>
            </a:r>
          </a:p>
          <a:p>
            <a:pPr algn="just"/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Испытания (тесты) ГТО разделяются на 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обязательные</a:t>
            </a:r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 и 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по выбору</a:t>
            </a:r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Arial Narrow" pitchFamily="34" charset="0"/>
                <a:cs typeface="Times New Roman" pitchFamily="18" charset="0"/>
              </a:rPr>
              <a:t>Н</a:t>
            </a:r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еобходимо выполнить </a:t>
            </a:r>
            <a:r>
              <a:rPr lang="ru-RU" dirty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4-9 испытаний </a:t>
            </a:r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(3-4 обязательных и 1-5 по выбору).</a:t>
            </a:r>
          </a:p>
          <a:p>
            <a:pPr algn="just">
              <a:spcBef>
                <a:spcPts val="600"/>
              </a:spcBef>
            </a:pPr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Участник самостоятельно определяет перечень испытаний (тестов) ГТО, которые он будет выполнять в рамках Фестиваля ГТО с учётом своей ступени ГТО 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(Прил. </a:t>
            </a:r>
            <a:r>
              <a:rPr lang="ru-RU" dirty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№ 2 к Положению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)</a:t>
            </a:r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6683871"/>
              </p:ext>
            </p:extLst>
          </p:nvPr>
        </p:nvGraphicFramePr>
        <p:xfrm>
          <a:off x="359529" y="3717032"/>
          <a:ext cx="842494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2148"/>
                <a:gridCol w="626470"/>
                <a:gridCol w="626470"/>
                <a:gridCol w="626470"/>
                <a:gridCol w="626470"/>
                <a:gridCol w="626470"/>
                <a:gridCol w="626470"/>
                <a:gridCol w="626470"/>
                <a:gridCol w="626470"/>
                <a:gridCol w="626470"/>
                <a:gridCol w="626470"/>
                <a:gridCol w="82809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Arial Narrow" pitchFamily="34" charset="0"/>
                        </a:rPr>
                        <a:t>Ступени ГТО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rgbClr val="7F6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VI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rgbClr val="7F6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VII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rgbClr val="7F6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VIII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rgbClr val="7F6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IX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rgbClr val="7F6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X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rgbClr val="7F6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XI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rgbClr val="7F6000"/>
                    </a:solidFill>
                  </a:tcPr>
                </a:tc>
              </a:tr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Arial Narrow" pitchFamily="34" charset="0"/>
                        </a:rPr>
                        <a:t>Возраст, лет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18-29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30-39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40-49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50-59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60-69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latin typeface="Arial Narrow" pitchFamily="34" charset="0"/>
                        </a:rPr>
                        <a:t>70</a:t>
                      </a:r>
                      <a:r>
                        <a:rPr lang="ru-RU" b="0" baseline="0" dirty="0" smtClean="0">
                          <a:latin typeface="Arial Narrow" pitchFamily="34" charset="0"/>
                        </a:rPr>
                        <a:t> и старше</a:t>
                      </a:r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18-24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25-29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30-34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35-39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40-44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45-49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50-54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55-59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60-64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50" b="0" dirty="0" smtClean="0">
                          <a:latin typeface="Arial Narrow" pitchFamily="34" charset="0"/>
                        </a:rPr>
                        <a:t>65-69</a:t>
                      </a:r>
                      <a:endParaRPr lang="ru-RU" sz="1650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395536" y="4941168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В </a:t>
            </a:r>
            <a:r>
              <a:rPr lang="ru-RU" dirty="0">
                <a:solidFill>
                  <a:srgbClr val="C00000"/>
                </a:solidFill>
                <a:latin typeface="Arial Narrow" panose="020B0606020202030204" pitchFamily="34" charset="0"/>
              </a:rPr>
              <a:t>случае перехода в другую возрастную ступень, в другую половину возрастной </a:t>
            </a:r>
            <a:r>
              <a:rPr lang="ru-RU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ступени</a:t>
            </a:r>
          </a:p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РЕЗУЛЬТАТЫ ОБНУЛЯЮТСЯ !!!</a:t>
            </a:r>
            <a:endParaRPr lang="ru-RU" u="sng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281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УЧЁТ СРОКОВ ОТЧЁТНЫХ ПЕРИОДОВ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Отчётные периоды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– это </a:t>
            </a: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время, за которое вы можете выполнить испытания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ГТО: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01 июля по 30 июня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(учебный год) – для </a:t>
            </a: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участников в возрасте 6-24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года;</a:t>
            </a:r>
            <a:endParaRPr lang="ru-RU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01 января по 31 декабря </a:t>
            </a: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(календарный год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) – для </a:t>
            </a: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участников в возрасте 25-70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лет;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В течение отчётного периода можно выполнить одно и то же испытание до 3-х раз с интервалом между выполнением не менее 2-х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недель.</a:t>
            </a:r>
          </a:p>
          <a:p>
            <a:pPr algn="just">
              <a:spcBef>
                <a:spcPts val="800"/>
              </a:spcBef>
              <a:spcAft>
                <a:spcPts val="800"/>
              </a:spcAft>
            </a:pPr>
            <a:r>
              <a:rPr lang="ru-RU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Если участник выполнял испытания </a:t>
            </a:r>
            <a:r>
              <a:rPr lang="ru-RU" dirty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(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тесты) ГТО в текущем отчётном периоде в рамках иных мероприятий ГТО, то </a:t>
            </a:r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повторное выполнение не требуется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 или выполняется по желанию.</a:t>
            </a:r>
            <a:endParaRPr lang="ru-RU" dirty="0" smtClean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algn="just">
              <a:spcBef>
                <a:spcPts val="800"/>
              </a:spcBef>
              <a:spcAft>
                <a:spcPts val="800"/>
              </a:spcAft>
            </a:pP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Результаты Фестиваля ГТО являются официальными и их можно учитывать в дальнейшем в рамках действующего отчётного периода (категория до 24 лет).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6281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ДАТЫ И МЕСТА ПРОВЕДЕНИЯ ИСПЫТАНИЙ (ТЕСТИРОВАНИЯ):</a:t>
            </a: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25 августа </a:t>
            </a: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и </a:t>
            </a:r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10 ноября 2018 г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ЦВВС </a:t>
            </a:r>
            <a:r>
              <a:rPr lang="ru-RU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«</a:t>
            </a: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Звёздный»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):</a:t>
            </a:r>
            <a:r>
              <a:rPr lang="ru-RU" b="1" dirty="0" smtClean="0">
                <a:latin typeface="Arial Narrow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плавание – 25, 50 м.;</a:t>
            </a: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15 сентября 2018 г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Стадион </a:t>
            </a:r>
            <a:r>
              <a:rPr lang="ru-RU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«</a:t>
            </a: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Политехник»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):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бег – 30, 60, 100 м; метания; прыжки в длину (с места, с разбега); отжимания; кросс – 2, 3, 5 км.; смешанное передвижение – 2, 3 км.;</a:t>
            </a: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20 октября 2018 г.</a:t>
            </a: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ЗЛМ «Гармония»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):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бег – 30, 60, 100, 2 0000, 3 000 м; подтягивания из виса (на высокой и низкой перекладинах); отжимания; поднимание туловища из положения лёжа на спине; прыжок в длину с места; наклон вперёд стоя на скамье; стрельба из электронного оружия; </a:t>
            </a:r>
            <a:endParaRPr lang="ru-RU" b="1" dirty="0" smtClean="0">
              <a:latin typeface="Arial Narrow" pitchFamily="34" charset="0"/>
              <a:cs typeface="Times New Roman" panose="02020603050405020304" pitchFamily="18" charset="0"/>
            </a:endParaRP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en-US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0</a:t>
            </a:r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8 декабря 2018 г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 (</a:t>
            </a:r>
            <a:r>
              <a:rPr lang="ru-RU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ЗЛМ «Гармония</a:t>
            </a: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»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Лыжная база «Кедр»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):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Arial Narrow" pitchFamily="34" charset="0"/>
                <a:cs typeface="Times New Roman" panose="02020603050405020304" pitchFamily="18" charset="0"/>
              </a:rPr>
              <a:t>стрельба из электронного оружия; </a:t>
            </a: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бег на лыжах – 2, 3, 5 км.;</a:t>
            </a:r>
          </a:p>
          <a:p>
            <a:pPr indent="361950"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22 декабря 2018 г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Лыжная </a:t>
            </a:r>
            <a:r>
              <a:rPr lang="ru-RU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база «Кедр»</a:t>
            </a: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бег на лыжах – 2, 3 и 5 км.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6281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3947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ПОДГОТОВКА УЧАСТНИКОВ И УЧАСТИЕ В ФЕСТИВАЛЕ ГТО: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до 10.08.2018 г.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– </a:t>
            </a:r>
            <a:r>
              <a:rPr lang="ru-RU" b="1" u="sng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организациям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необходимо назначить координатора от организации; подготовить и представить в Региональный центр тестирования ГТО предварительную (количественную) заявку </a:t>
            </a: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от организации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 участие;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до первого дня испытаний </a:t>
            </a:r>
            <a:r>
              <a:rPr lang="ru-RU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(например до 25.08.2018 г.) </a:t>
            </a:r>
            <a:r>
              <a:rPr lang="ru-RU" b="1" u="sng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лично участникам 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необходимо:</a:t>
            </a: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AutoNum type="arabicPeriod"/>
            </a:pP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риступить к систематическим занятиям физическими упражнениями;</a:t>
            </a: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AutoNum type="arabicPeriod"/>
            </a:pPr>
            <a:r>
              <a:rPr lang="ru-RU" dirty="0">
                <a:latin typeface="Arial Narrow" panose="020B0606020202030204" pitchFamily="34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арегистрироваться на о</a:t>
            </a:r>
            <a:r>
              <a:rPr lang="ru-RU" dirty="0" smtClean="0">
                <a:latin typeface="Arial Narrow" panose="020B0606020202030204" pitchFamily="34" charset="0"/>
              </a:rPr>
              <a:t>фициальном </a:t>
            </a:r>
            <a:r>
              <a:rPr lang="ru-RU" dirty="0">
                <a:latin typeface="Arial Narrow" panose="020B0606020202030204" pitchFamily="34" charset="0"/>
              </a:rPr>
              <a:t>интернет </a:t>
            </a:r>
            <a:r>
              <a:rPr lang="ru-RU" dirty="0" smtClean="0">
                <a:latin typeface="Arial Narrow" panose="020B0606020202030204" pitchFamily="34" charset="0"/>
              </a:rPr>
              <a:t>портале </a:t>
            </a:r>
            <a:r>
              <a:rPr lang="ru-RU" dirty="0">
                <a:latin typeface="Arial Narrow" panose="020B0606020202030204" pitchFamily="34" charset="0"/>
              </a:rPr>
              <a:t>ГТО  </a:t>
            </a:r>
            <a:r>
              <a:rPr lang="en-US" dirty="0" smtClean="0">
                <a:latin typeface="Arial Narrow" panose="020B0606020202030204" pitchFamily="34" charset="0"/>
                <a:hlinkClick r:id="rId4"/>
              </a:rPr>
              <a:t>www.gto.ru</a:t>
            </a:r>
            <a:r>
              <a:rPr lang="ru-RU" dirty="0" smtClean="0">
                <a:latin typeface="Arial Narrow" panose="020B0606020202030204" pitchFamily="34" charset="0"/>
              </a:rPr>
              <a:t>; </a:t>
            </a: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AutoNum type="arabicPeriod"/>
            </a:pPr>
            <a:r>
              <a:rPr lang="ru-RU" dirty="0">
                <a:latin typeface="Arial Narrow" panose="020B0606020202030204" pitchFamily="34" charset="0"/>
              </a:rPr>
              <a:t>п</a:t>
            </a:r>
            <a:r>
              <a:rPr lang="ru-RU" dirty="0" smtClean="0">
                <a:latin typeface="Arial Narrow" panose="020B0606020202030204" pitchFamily="34" charset="0"/>
              </a:rPr>
              <a:t>олучить медицинский допуск;</a:t>
            </a: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AutoNum type="arabicPeriod"/>
            </a:pPr>
            <a:r>
              <a:rPr lang="ru-RU" dirty="0">
                <a:latin typeface="Arial Narrow" panose="020B0606020202030204" pitchFamily="34" charset="0"/>
              </a:rPr>
              <a:t>я</a:t>
            </a:r>
            <a:r>
              <a:rPr lang="ru-RU" dirty="0" smtClean="0">
                <a:latin typeface="Arial Narrow" panose="020B0606020202030204" pitchFamily="34" charset="0"/>
              </a:rPr>
              <a:t>виться на регистрацию в день поведения тестирования в спортивной форме с пакетом документов в соответствии с Разделом 10 Положения;</a:t>
            </a: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AutoNum type="arabicPeriod"/>
            </a:pPr>
            <a:r>
              <a:rPr lang="ru-RU" dirty="0">
                <a:latin typeface="Arial Narrow" panose="020B0606020202030204" pitchFamily="34" charset="0"/>
              </a:rPr>
              <a:t>в</a:t>
            </a:r>
            <a:r>
              <a:rPr lang="ru-RU" dirty="0" smtClean="0">
                <a:latin typeface="Arial Narrow" panose="020B0606020202030204" pitchFamily="34" charset="0"/>
              </a:rPr>
              <a:t>ыполнить необходимое количество испытаний (тестов) ГТО.</a:t>
            </a:r>
            <a:endParaRPr lang="ru-RU" b="1" dirty="0" smtClean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2754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ПРЕДВАРИТЕЛЬНАЯ (КОЛИЧЕСТВЕННАЯ) ЗАЯВКА НА УЧАСТИЕ В ФЕСТИВАЛЕ ГТО: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56535603"/>
              </p:ext>
            </p:extLst>
          </p:nvPr>
        </p:nvGraphicFramePr>
        <p:xfrm>
          <a:off x="431542" y="2708920"/>
          <a:ext cx="8352924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1176130"/>
                <a:gridCol w="1176130"/>
                <a:gridCol w="1176130"/>
                <a:gridCol w="1176130"/>
                <a:gridCol w="1176130"/>
                <a:gridCol w="1176130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Испытание (тест) ГТО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Количество участников</a:t>
                      </a:r>
                      <a:r>
                        <a:rPr lang="ru-RU" b="1" baseline="0" dirty="0" smtClean="0"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(чел.) по датам тестирования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25</a:t>
                      </a:r>
                      <a:r>
                        <a:rPr lang="ru-RU" b="1" baseline="0" dirty="0" smtClean="0">
                          <a:latin typeface="Arial Narrow" panose="020B0606020202030204" pitchFamily="34" charset="0"/>
                        </a:rPr>
                        <a:t>.08.18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15.09.18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20.10.18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10.11.18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08.12.18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22.12.18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Тест 1 …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Тест 2 …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Тест </a:t>
                      </a:r>
                      <a:r>
                        <a:rPr lang="en-US" b="1" dirty="0" smtClean="0">
                          <a:latin typeface="Arial Narrow" panose="020B0606020202030204" pitchFamily="34" charset="0"/>
                        </a:rPr>
                        <a:t>n </a:t>
                      </a:r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…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13552" y="2241836"/>
            <a:ext cx="8424936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 smtClean="0">
                <a:latin typeface="Arial Narrow" pitchFamily="34" charset="0"/>
                <a:cs typeface="Times New Roman" pitchFamily="18" charset="0"/>
              </a:rPr>
              <a:t>от организации </a:t>
            </a:r>
            <a:r>
              <a:rPr lang="ru-RU" sz="1400" b="1" dirty="0" smtClean="0">
                <a:latin typeface="Arial Narrow" pitchFamily="34" charset="0"/>
                <a:cs typeface="Times New Roman" pitchFamily="18" charset="0"/>
              </a:rPr>
              <a:t>_____________________________________________________________________________</a:t>
            </a:r>
            <a:endParaRPr lang="ru-RU" sz="1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7544" y="4797152"/>
            <a:ext cx="8424936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latin typeface="Arial Narrow" pitchFamily="34" charset="0"/>
                <a:cs typeface="Times New Roman" pitchFamily="18" charset="0"/>
              </a:rPr>
              <a:t>Координатор от организации ____________________________ Ф.И.О.</a:t>
            </a:r>
          </a:p>
          <a:p>
            <a:pPr algn="ctr">
              <a:lnSpc>
                <a:spcPct val="120000"/>
              </a:lnSpc>
            </a:pPr>
            <a:r>
              <a:rPr lang="ru-RU" sz="1400" i="1" dirty="0" smtClean="0">
                <a:latin typeface="Arial Narrow" pitchFamily="34" charset="0"/>
                <a:cs typeface="Times New Roman" pitchFamily="18" charset="0"/>
              </a:rPr>
              <a:t>                                                    подпись</a:t>
            </a:r>
          </a:p>
          <a:p>
            <a:pPr>
              <a:lnSpc>
                <a:spcPct val="120000"/>
              </a:lnSpc>
            </a:pPr>
            <a:r>
              <a:rPr lang="ru-RU" sz="1400" dirty="0" smtClean="0">
                <a:solidFill>
                  <a:srgbClr val="C00000"/>
                </a:solidFill>
                <a:latin typeface="Arial Narrow" pitchFamily="34" charset="0"/>
                <a:cs typeface="Times New Roman" pitchFamily="18" charset="0"/>
              </a:rPr>
              <a:t>Контактная информация координатора </a:t>
            </a:r>
            <a:endParaRPr lang="ru-RU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281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РЕГИСТРАЦИЯ НА ПОРТАЛЕ ГТО:</a:t>
            </a:r>
          </a:p>
          <a:p>
            <a:pPr algn="just">
              <a:spcAft>
                <a:spcPts val="1200"/>
              </a:spcAft>
            </a:pPr>
            <a:r>
              <a:rPr lang="ru-RU" sz="2000" dirty="0" smtClean="0">
                <a:latin typeface="Arial Narrow" panose="020B0606020202030204" pitchFamily="34" charset="0"/>
              </a:rPr>
              <a:t>Регистрация </a:t>
            </a:r>
            <a:r>
              <a:rPr lang="ru-RU" sz="20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000" dirty="0">
                <a:latin typeface="Arial Narrow" panose="020B0606020202030204" pitchFamily="34" charset="0"/>
                <a:cs typeface="Times New Roman" panose="02020603050405020304" pitchFamily="18" charset="0"/>
              </a:rPr>
              <a:t>о</a:t>
            </a:r>
            <a:r>
              <a:rPr lang="ru-RU" sz="2000" dirty="0">
                <a:latin typeface="Arial Narrow" panose="020B0606020202030204" pitchFamily="34" charset="0"/>
              </a:rPr>
              <a:t>фициальном интернет портале ГТО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r>
              <a:rPr lang="en-US" sz="2000" b="1" dirty="0" smtClean="0">
                <a:latin typeface="Arial Narrow" panose="020B0606020202030204" pitchFamily="34" charset="0"/>
                <a:hlinkClick r:id="rId4"/>
              </a:rPr>
              <a:t>w</a:t>
            </a:r>
            <a:r>
              <a:rPr lang="en-US" sz="2000" dirty="0" smtClean="0">
                <a:latin typeface="Arial Narrow" panose="020B0606020202030204" pitchFamily="34" charset="0"/>
                <a:hlinkClick r:id="rId4"/>
              </a:rPr>
              <a:t>ww.gto.ru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ОБЯЗАТЕЛЬНА!</a:t>
            </a:r>
          </a:p>
          <a:p>
            <a:pPr algn="just"/>
            <a:r>
              <a:rPr lang="ru-RU" sz="2000" dirty="0" smtClean="0">
                <a:latin typeface="Arial Narrow" panose="020B0606020202030204" pitchFamily="34" charset="0"/>
              </a:rPr>
              <a:t>В результате регистрации участник получает </a:t>
            </a:r>
            <a:r>
              <a:rPr lang="ru-RU" sz="2000" dirty="0">
                <a:latin typeface="Arial Narrow" panose="020B0606020202030204" pitchFamily="34" charset="0"/>
              </a:rPr>
              <a:t>уникальный идентификационный номер (УИН) из 11 </a:t>
            </a:r>
            <a:r>
              <a:rPr lang="ru-RU" sz="2000" dirty="0" smtClean="0">
                <a:latin typeface="Arial Narrow" panose="020B0606020202030204" pitchFamily="34" charset="0"/>
              </a:rPr>
              <a:t>цифр по </a:t>
            </a:r>
            <a:r>
              <a:rPr lang="ru-RU" sz="2000" dirty="0">
                <a:latin typeface="Arial Narrow" panose="020B0606020202030204" pitchFamily="34" charset="0"/>
              </a:rPr>
              <a:t>которому в базу </a:t>
            </a:r>
            <a:r>
              <a:rPr lang="ru-RU" sz="2000" dirty="0" smtClean="0">
                <a:latin typeface="Arial Narrow" panose="020B0606020202030204" pitchFamily="34" charset="0"/>
              </a:rPr>
              <a:t>АИС ГТО загружаются </a:t>
            </a:r>
            <a:r>
              <a:rPr lang="ru-RU" sz="2000" dirty="0">
                <a:latin typeface="Arial Narrow" panose="020B0606020202030204" pitchFamily="34" charset="0"/>
              </a:rPr>
              <a:t>все результаты выполненных участником </a:t>
            </a:r>
            <a:r>
              <a:rPr lang="ru-RU" sz="2000" dirty="0" smtClean="0">
                <a:latin typeface="Arial Narrow" panose="020B0606020202030204" pitchFamily="34" charset="0"/>
              </a:rPr>
              <a:t>испытаний (на протяжении жизни)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36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18-70-</a:t>
            </a:r>
            <a:r>
              <a:rPr lang="en-US" sz="3600" b="1" dirty="0">
                <a:solidFill>
                  <a:srgbClr val="C00000"/>
                </a:solidFill>
                <a:latin typeface="Arial Narrow" panose="020B0606020202030204" pitchFamily="34" charset="0"/>
              </a:rPr>
              <a:t>XXXXXXX</a:t>
            </a:r>
            <a:r>
              <a:rPr lang="ru-RU" sz="2000" dirty="0">
                <a:latin typeface="Arial Narrow" panose="020B0606020202030204" pitchFamily="34" charset="0"/>
              </a:rPr>
              <a:t/>
            </a:r>
            <a:br>
              <a:rPr lang="ru-RU" sz="2000" dirty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>Кроме этого зарегистрировавшийся получает </a:t>
            </a:r>
            <a:r>
              <a:rPr lang="ru-RU" sz="2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личный кабинет </a:t>
            </a:r>
            <a:r>
              <a:rPr lang="ru-RU" sz="2000" dirty="0" smtClean="0">
                <a:latin typeface="Arial Narrow" panose="020B0606020202030204" pitchFamily="34" charset="0"/>
              </a:rPr>
              <a:t>на портале в котором содержится необходимая информация , в том числе методические рекомендации по двигательному режиму для подготовки к выполнению нормативов ГТО.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solidFill>
                  <a:srgbClr val="C00000"/>
                </a:solidFill>
                <a:latin typeface="Arial Narrow" panose="020B0606020202030204" pitchFamily="34" charset="0"/>
              </a:rPr>
              <a:t>Р</a:t>
            </a:r>
            <a:r>
              <a:rPr lang="ru-RU" sz="20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екомендации по прохождению регистрации содержатся в Приложении 1 Положения!</a:t>
            </a:r>
            <a:endParaRPr lang="ru-RU" b="1" u="sng" dirty="0" smtClean="0">
              <a:solidFill>
                <a:srgbClr val="C00000"/>
              </a:solidFill>
              <a:latin typeface="Arial Narrow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9519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700808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МЕДИЦИНСКИЙ ДОПУСК К УЧАСТИЮ В ФЕСТИВАЛЕ ГТО: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51520" y="2060848"/>
            <a:ext cx="856895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>
              <a:spcBef>
                <a:spcPts val="300"/>
              </a:spcBef>
              <a:spcAft>
                <a:spcPts val="300"/>
              </a:spcAft>
            </a:pPr>
            <a:r>
              <a:rPr lang="ru-RU" dirty="0" smtClean="0">
                <a:latin typeface="Arial Narrow" pitchFamily="34" charset="0"/>
              </a:rPr>
              <a:t>Для допуска к выполнению норм комплекса ГТО </a:t>
            </a:r>
            <a:r>
              <a:rPr lang="ru-RU" b="1" dirty="0" smtClean="0">
                <a:latin typeface="Arial Narrow" pitchFamily="34" charset="0"/>
              </a:rPr>
              <a:t>необходимо получить медицинское заключение</a:t>
            </a:r>
            <a:r>
              <a:rPr lang="ru-RU" dirty="0" smtClean="0">
                <a:latin typeface="Arial Narrow" pitchFamily="34" charset="0"/>
              </a:rPr>
              <a:t>.</a:t>
            </a:r>
          </a:p>
          <a:p>
            <a:pPr indent="355600" algn="just">
              <a:spcBef>
                <a:spcPts val="300"/>
              </a:spcBef>
              <a:spcAft>
                <a:spcPts val="300"/>
              </a:spcAft>
            </a:pPr>
            <a:r>
              <a:rPr lang="ru-RU" dirty="0" smtClean="0">
                <a:latin typeface="Arial Narrow" pitchFamily="34" charset="0"/>
              </a:rPr>
              <a:t>При проведении медицинского осмотра лица, желающего выполнить нормативы испытаний (тестов) комплекса ГТО:</a:t>
            </a:r>
          </a:p>
          <a:p>
            <a:pPr indent="355600" algn="just"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ru-RU" dirty="0" smtClean="0">
                <a:latin typeface="Arial Narrow" pitchFamily="34" charset="0"/>
              </a:rPr>
              <a:t>лицам, которым по результатам диспансеризации или профилактического медицинского осмотра установлена </a:t>
            </a:r>
            <a:r>
              <a:rPr lang="ru-RU" b="1" dirty="0" smtClean="0">
                <a:latin typeface="Arial Narrow" pitchFamily="34" charset="0"/>
              </a:rPr>
              <a:t>I группа состояния здоровья</a:t>
            </a:r>
            <a:r>
              <a:rPr lang="ru-RU" dirty="0" smtClean="0">
                <a:latin typeface="Arial Narrow" pitchFamily="34" charset="0"/>
              </a:rPr>
              <a:t> либо </a:t>
            </a:r>
            <a:r>
              <a:rPr lang="ru-RU" b="1" dirty="0" smtClean="0">
                <a:latin typeface="Arial Narrow" pitchFamily="34" charset="0"/>
              </a:rPr>
              <a:t>основная медицинская группа</a:t>
            </a:r>
            <a:r>
              <a:rPr lang="ru-RU" dirty="0" smtClean="0">
                <a:latin typeface="Arial Narrow" pitchFamily="34" charset="0"/>
              </a:rPr>
              <a:t> для занятий физической культурой (I группа), врачом-терапевтом (врачом общей практики (семейным врачом) врачом-педиатром) оформляется медицинское заключение о допуске к выполнению нормативов (тестов) комплекса ГТО;</a:t>
            </a:r>
          </a:p>
          <a:p>
            <a:pPr indent="355600" algn="just"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ru-RU" dirty="0" smtClean="0">
                <a:latin typeface="Arial Narrow" pitchFamily="34" charset="0"/>
              </a:rPr>
              <a:t>лица, относящиеся к </a:t>
            </a:r>
            <a:r>
              <a:rPr lang="ru-RU" b="1" dirty="0" smtClean="0">
                <a:latin typeface="Arial Narrow" pitchFamily="34" charset="0"/>
              </a:rPr>
              <a:t>специальной медицинской группе «А» и «Б» </a:t>
            </a:r>
            <a:r>
              <a:rPr lang="ru-RU" dirty="0" smtClean="0">
                <a:latin typeface="Arial Narrow" pitchFamily="34" charset="0"/>
              </a:rPr>
              <a:t>для занятий физической культурой к выполнению нормативов ГТО не допускаются.</a:t>
            </a:r>
          </a:p>
          <a:p>
            <a:pPr indent="355600" algn="ctr">
              <a:spcBef>
                <a:spcPts val="300"/>
              </a:spcBef>
              <a:spcAft>
                <a:spcPts val="300"/>
              </a:spcAft>
            </a:pPr>
            <a:r>
              <a:rPr lang="ru-RU" sz="20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Наличие медицинского допуска является обязательным условием участия!</a:t>
            </a:r>
            <a:endParaRPr lang="ru-RU" sz="2000" b="1" u="sng" dirty="0" smtClean="0">
              <a:solidFill>
                <a:srgbClr val="C00000"/>
              </a:solidFill>
              <a:latin typeface="Arial Narrow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480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УЧАСТИЕ В ТЕСТИРОВАНИИ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latin typeface="Arial Narrow" panose="020B0606020202030204" pitchFamily="34" charset="0"/>
                <a:cs typeface="Times New Roman" panose="02020603050405020304" pitchFamily="18" charset="0"/>
              </a:rPr>
              <a:t>В дни проведения испытаний каждому участнику </a:t>
            </a:r>
            <a:r>
              <a:rPr lang="ru-RU" sz="2000" b="1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в обязательном порядке </a:t>
            </a:r>
            <a:r>
              <a:rPr lang="ru-RU" sz="20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необходимо в установленное Положением время пройти </a:t>
            </a:r>
            <a:r>
              <a:rPr lang="ru-RU" sz="2000" dirty="0">
                <a:latin typeface="Arial Narrow" panose="020B0606020202030204" pitchFamily="34" charset="0"/>
                <a:cs typeface="Times New Roman" panose="02020603050405020304" pitchFamily="18" charset="0"/>
              </a:rPr>
              <a:t>комиссию по </a:t>
            </a:r>
            <a:r>
              <a:rPr lang="ru-RU" sz="20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допуску (регистрацию участников).</a:t>
            </a:r>
            <a:endParaRPr lang="ru-RU" sz="20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ru-RU" sz="20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latin typeface="Arial Narrow" panose="020B0606020202030204" pitchFamily="34" charset="0"/>
                <a:cs typeface="Times New Roman" panose="02020603050405020304" pitchFamily="18" charset="0"/>
              </a:rPr>
              <a:t>На комиссию предоставляются:</a:t>
            </a:r>
          </a:p>
          <a:p>
            <a:pPr marL="742950" lvl="1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latin typeface="Arial Narrow" panose="020B0606020202030204" pitchFamily="34" charset="0"/>
                <a:cs typeface="Times New Roman" panose="02020603050405020304" pitchFamily="18" charset="0"/>
              </a:rPr>
              <a:t>Документ, удостоверяющий </a:t>
            </a:r>
            <a:r>
              <a:rPr lang="ru-RU" sz="20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личность (паспорт);</a:t>
            </a:r>
            <a:endParaRPr lang="ru-RU" sz="20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latin typeface="Arial Narrow" panose="020B0606020202030204" pitchFamily="34" charset="0"/>
                <a:cs typeface="Times New Roman" panose="02020603050405020304" pitchFamily="18" charset="0"/>
              </a:rPr>
              <a:t>Медицинский </a:t>
            </a:r>
            <a:r>
              <a:rPr lang="ru-RU" sz="20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допуск;</a:t>
            </a:r>
            <a:endParaRPr lang="ru-RU" sz="20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Уникальный идентификационный номер (УИН).</a:t>
            </a:r>
            <a:endParaRPr lang="ru-RU" sz="20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5411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ПОДВЕДЕНИЕ ИТОГОВ ФЕСТИВАЛЯ ГТО: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Arial Narrow" pitchFamily="34" charset="0"/>
                <a:cs typeface="Times New Roman" panose="02020603050405020304" pitchFamily="18" charset="0"/>
              </a:rPr>
              <a:t>Участники, выполнившие нормативы ГТО, получают в установленном порядке Знаки ГТО соответствующего уровня.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  <p:pic>
        <p:nvPicPr>
          <p:cNvPr id="12" name="Picture 5" descr="http://gym-sviblovo.mskobr.ru/images/1098/20160913_2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47763" y="3140968"/>
            <a:ext cx="4248473" cy="2008067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51520" y="5301208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Планируемые сроки проведения торжественной церемонии награждения – </a:t>
            </a:r>
            <a:r>
              <a:rPr lang="en-US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I </a:t>
            </a:r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  <a:cs typeface="Times New Roman" panose="02020603050405020304" pitchFamily="18" charset="0"/>
              </a:rPr>
              <a:t>квартал 2019 г. 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673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6240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ctr" rotWithShape="0">
              <a:schemeClr val="bg1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8192" cy="130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1844824"/>
            <a:ext cx="8640960" cy="3462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  <a:buNone/>
            </a:pPr>
            <a:r>
              <a:rPr lang="ru-RU" sz="2000" b="1" u="sng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КОНТАКТНАЯ ИНФОРМАЦИЯ НЕПОСРЕДСТВЕННЫХ ОРГАНИЗАТОРОВ: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Arial Narrow" panose="020B0606020202030204" pitchFamily="34" charset="0"/>
                <a:cs typeface="Times New Roman" pitchFamily="18" charset="0"/>
              </a:rPr>
              <a:t>Региональный центр </a:t>
            </a:r>
            <a:r>
              <a:rPr lang="ru-RU" sz="2000" b="1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itchFamily="18" charset="0"/>
              </a:rPr>
              <a:t>тестирования</a:t>
            </a:r>
          </a:p>
          <a:p>
            <a:pPr algn="ctr"/>
            <a:r>
              <a:rPr lang="ru-RU" sz="2000" dirty="0" smtClean="0">
                <a:latin typeface="Arial Narrow" panose="020B0606020202030204" pitchFamily="34" charset="0"/>
                <a:cs typeface="Times New Roman" pitchFamily="18" charset="0"/>
              </a:rPr>
              <a:t>по </a:t>
            </a:r>
            <a:r>
              <a:rPr lang="ru-RU" sz="2000" dirty="0">
                <a:latin typeface="Arial Narrow" panose="020B0606020202030204" pitchFamily="34" charset="0"/>
                <a:cs typeface="Times New Roman" pitchFamily="18" charset="0"/>
              </a:rPr>
              <a:t>выполнению испытаний (тестов) Всероссийского физкультурно-спортивного комплекса «Готов к труду и обороне» (ГТО</a:t>
            </a:r>
            <a:r>
              <a:rPr lang="ru-RU" sz="2000" dirty="0" smtClean="0">
                <a:latin typeface="Arial Narrow" panose="020B0606020202030204" pitchFamily="34" charset="0"/>
                <a:cs typeface="Times New Roman" pitchFamily="18" charset="0"/>
              </a:rPr>
              <a:t>)</a:t>
            </a:r>
            <a:r>
              <a:rPr lang="en-US" sz="2000" dirty="0" smtClean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000" dirty="0">
                <a:latin typeface="Arial Narrow" pitchFamily="34" charset="0"/>
                <a:cs typeface="Times New Roman" pitchFamily="18" charset="0"/>
              </a:rPr>
              <a:t>ОГАУ «Центр спортивной подготовки сборных команд Томской области»</a:t>
            </a:r>
            <a:endParaRPr lang="ru-RU" sz="2000" dirty="0" smtClean="0">
              <a:latin typeface="Arial Narrow" panose="020B0606020202030204" pitchFamily="34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Arial Narrow" panose="020B0606020202030204" pitchFamily="34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Arial Narrow" panose="020B0606020202030204" pitchFamily="34" charset="0"/>
                <a:cs typeface="Times New Roman" pitchFamily="18" charset="0"/>
              </a:rPr>
              <a:t>(3822) 46-96-91</a:t>
            </a:r>
            <a:endParaRPr lang="en-US" sz="3200" b="1" dirty="0" smtClean="0">
              <a:latin typeface="Arial Narrow" panose="020B0606020202030204" pitchFamily="34" charset="0"/>
              <a:cs typeface="Times New Roman" pitchFamily="18" charset="0"/>
            </a:endParaRPr>
          </a:p>
          <a:p>
            <a:pPr algn="ctr"/>
            <a:r>
              <a:rPr lang="en-US" sz="3200" b="1" dirty="0" smtClean="0">
                <a:latin typeface="Arial Narrow" panose="020B0606020202030204" pitchFamily="34" charset="0"/>
                <a:cs typeface="Times New Roman" pitchFamily="18" charset="0"/>
              </a:rPr>
              <a:t>E-mail: cspto70@yandex.ru</a:t>
            </a:r>
            <a:endParaRPr lang="ru-RU" sz="3200" b="1" dirty="0" smtClean="0">
              <a:latin typeface="Arial Narrow" panose="020B0606020202030204" pitchFamily="34" charset="0"/>
              <a:cs typeface="Times New Roman" pitchFamily="18" charset="0"/>
            </a:endParaRPr>
          </a:p>
          <a:p>
            <a:pPr algn="just"/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32656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ПОРЯДОК ОРГАНИЗАЦИИ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И ПРОВЕДЕНИЯ ФЕСТИВАЛЯ ГТО</a:t>
            </a: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16632"/>
            <a:ext cx="1800200" cy="144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2181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4369" y="260647"/>
            <a:ext cx="3253816" cy="2463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1520" y="3212976"/>
            <a:ext cx="8640960" cy="707886"/>
          </a:xfrm>
          <a:prstGeom prst="rect">
            <a:avLst/>
          </a:prstGeom>
          <a:effectLst>
            <a:outerShdw sx="1000" sy="1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СПАСИБО ЗА ВНИМАНИЕ!</a:t>
            </a:r>
          </a:p>
        </p:txBody>
      </p:sp>
      <p:pic>
        <p:nvPicPr>
          <p:cNvPr id="10" name="Picture 2" descr="https://tomsk.gov.ru/uploads/ckfinder/1/userfiles/images/10983_Gerb_n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67544" y="404664"/>
            <a:ext cx="1581476" cy="1512168"/>
          </a:xfrm>
          <a:prstGeom prst="rect">
            <a:avLst/>
          </a:prstGeom>
          <a:noFill/>
          <a:ln>
            <a:noFill/>
          </a:ln>
          <a:effectLst>
            <a:outerShdw sx="1000" sy="1000" algn="ctr" rotWithShape="0">
              <a:schemeClr val="bg1"/>
            </a:outerShdw>
          </a:effec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04664"/>
            <a:ext cx="1907010" cy="15347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2611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60647"/>
            <a:ext cx="2376264" cy="179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1520" y="2420888"/>
            <a:ext cx="8640960" cy="2185214"/>
          </a:xfrm>
          <a:prstGeom prst="rect">
            <a:avLst/>
          </a:prstGeom>
          <a:effectLst>
            <a:outerShdw sx="1000" sy="1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ФЕСТИВАЛЬ ГТО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среди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представителей системы исполнительных органов государственной власти 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Томской области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и 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Законодательной Думы Томской </a:t>
            </a:r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</a:rPr>
              <a:t>области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2018 года</a:t>
            </a:r>
            <a:endParaRPr lang="ru-RU" sz="2400" dirty="0">
              <a:solidFill>
                <a:schemeClr val="bg1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0" name="Picture 2" descr="https://tomsk.gov.ru/uploads/ckfinder/1/userfiles/images/10983_Gerb_n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67544" y="404664"/>
            <a:ext cx="1581476" cy="1512168"/>
          </a:xfrm>
          <a:prstGeom prst="rect">
            <a:avLst/>
          </a:prstGeom>
          <a:noFill/>
          <a:ln>
            <a:noFill/>
          </a:ln>
          <a:effectLst>
            <a:outerShdw sx="1000" sy="1000" algn="ctr" rotWithShape="0">
              <a:schemeClr val="bg1"/>
            </a:outerShdw>
          </a:effec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04664"/>
            <a:ext cx="1907010" cy="15347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9291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1349</TotalTime>
  <Words>1248</Words>
  <Application>Microsoft Office PowerPoint</Application>
  <PresentationFormat>Экран (4:3)</PresentationFormat>
  <Paragraphs>163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Вакурин</dc:creator>
  <cp:lastModifiedBy>Вакурин</cp:lastModifiedBy>
  <cp:revision>114</cp:revision>
  <dcterms:created xsi:type="dcterms:W3CDTF">2016-02-25T05:56:09Z</dcterms:created>
  <dcterms:modified xsi:type="dcterms:W3CDTF">2018-06-29T02:44:19Z</dcterms:modified>
</cp:coreProperties>
</file>