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9" roundtripDataSignature="AMtx7mgKVwKGcALwddc7YzF1rFPZ6X3LL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customschemas.google.com/relationships/presentationmetadata" Target="meta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6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6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8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8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9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9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0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0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10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10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10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3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3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4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14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5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6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595006" y="2063692"/>
            <a:ext cx="11346248" cy="23083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4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Методическое обеспечение учреждений,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4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реализующих программы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4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спортивной подготовки</a:t>
            </a:r>
            <a:endParaRPr b="1" i="0" sz="4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"/>
          <p:cNvSpPr/>
          <p:nvPr/>
        </p:nvSpPr>
        <p:spPr>
          <a:xfrm>
            <a:off x="988678" y="234892"/>
            <a:ext cx="10644966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5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Документы федерального уровня:</a:t>
            </a:r>
            <a:endParaRPr b="1" i="0" sz="54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2"/>
          <p:cNvSpPr/>
          <p:nvPr/>
        </p:nvSpPr>
        <p:spPr>
          <a:xfrm>
            <a:off x="349708" y="1208406"/>
            <a:ext cx="11548781" cy="489364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Calibri"/>
              <a:buChar char="‒"/>
            </a:pPr>
            <a:r>
              <a:rPr b="0" i="0" lang="ru-RU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Федеральный закон от 04.12.2007 г. №329-ФЗ «О физической культуре и спорте в Российской Федерации»;</a:t>
            </a:r>
            <a:endParaRPr>
              <a:solidFill>
                <a:srgbClr val="FFFFFF"/>
              </a:solidFill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Calibri"/>
              <a:buChar char="‒"/>
            </a:pPr>
            <a:r>
              <a:rPr b="0" i="0" lang="ru-RU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Приказ от 30.10.2015 №999 «Об утверждении требований к обеспечению подготовки спортивного резерва для спортивных сборных команд Российской Федерации»;</a:t>
            </a:r>
            <a:endParaRPr>
              <a:solidFill>
                <a:srgbClr val="FFFFFF"/>
              </a:solidFill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Calibri"/>
              <a:buChar char="‒"/>
            </a:pPr>
            <a:r>
              <a:rPr b="0" i="0" lang="ru-RU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Приказ от 16.08.2013 №645 «Об утверждении Порядка приема лиц в физкультурно-спортивные организации, созданные Российской Федерацией и осуществляющие спортивную подготовку»;</a:t>
            </a:r>
            <a:endParaRPr>
              <a:solidFill>
                <a:srgbClr val="FFFFFF"/>
              </a:solidFill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Calibri"/>
              <a:buChar char="‒"/>
            </a:pPr>
            <a:r>
              <a:rPr b="0" i="0" lang="ru-RU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Приказ Минспорта России от 16.08.2013 №636 «Об утверждении порядка осуществления контроля за соблюдением организациями, осуществляющими спортивную подготовку, федеральных стандартов спортивной подготовки»;</a:t>
            </a:r>
            <a:endParaRPr>
              <a:solidFill>
                <a:srgbClr val="FFFFFF"/>
              </a:solidFill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Calibri"/>
              <a:buChar char="‒"/>
            </a:pPr>
            <a:r>
              <a:rPr b="0" i="0" lang="ru-RU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Федеральные стандарты спортивной подготовки</a:t>
            </a:r>
            <a:endParaRPr>
              <a:solidFill>
                <a:srgbClr val="FFFFFF"/>
              </a:solidFill>
            </a:endParaRPr>
          </a:p>
          <a:p>
            <a:pPr indent="-1905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t/>
            </a:r>
            <a:endParaRPr b="1" i="0" sz="24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3"/>
          <p:cNvSpPr/>
          <p:nvPr/>
        </p:nvSpPr>
        <p:spPr>
          <a:xfrm>
            <a:off x="1668227" y="234892"/>
            <a:ext cx="9285875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5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Локальные акты учреждения:</a:t>
            </a:r>
            <a:endParaRPr b="1" i="0" sz="54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3"/>
          <p:cNvSpPr/>
          <p:nvPr/>
        </p:nvSpPr>
        <p:spPr>
          <a:xfrm>
            <a:off x="349708" y="1294131"/>
            <a:ext cx="11548781" cy="48628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Calibri"/>
              <a:buChar char="‒"/>
            </a:pPr>
            <a:r>
              <a:rPr b="0" i="0" lang="ru-RU" sz="31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Устав;</a:t>
            </a:r>
            <a:endParaRPr>
              <a:solidFill>
                <a:srgbClr val="FFFFFF"/>
              </a:solidFill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Calibri"/>
              <a:buChar char="‒"/>
            </a:pPr>
            <a:r>
              <a:rPr b="0" i="0" lang="ru-RU" sz="31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Положение об оплате труда работников физкультурно-спортивных организаций;</a:t>
            </a:r>
            <a:endParaRPr>
              <a:solidFill>
                <a:srgbClr val="FFFFFF"/>
              </a:solidFill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Calibri"/>
              <a:buChar char="‒"/>
            </a:pPr>
            <a:r>
              <a:rPr b="0" i="0" lang="ru-RU" sz="31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Правила приема лиц в физкультурно-спортивную организацию, осуществляющую спортивную подготовку, в соответствии с Правилами приема, утвержденным Учредителем ;</a:t>
            </a:r>
            <a:endParaRPr>
              <a:solidFill>
                <a:srgbClr val="FFFFFF"/>
              </a:solidFill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Calibri"/>
              <a:buChar char="‒"/>
            </a:pPr>
            <a:r>
              <a:rPr b="0" i="0" lang="ru-RU" sz="31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Положение о приемной комиссии;</a:t>
            </a:r>
            <a:endParaRPr>
              <a:solidFill>
                <a:srgbClr val="FFFFFF"/>
              </a:solidFill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Calibri"/>
              <a:buChar char="‒"/>
            </a:pPr>
            <a:r>
              <a:rPr b="0" i="0" lang="ru-RU" sz="31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Положение об апелляционной комиссии;</a:t>
            </a:r>
            <a:endParaRPr>
              <a:solidFill>
                <a:srgbClr val="FFFFFF"/>
              </a:solidFill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Calibri"/>
              <a:buChar char="‒"/>
            </a:pPr>
            <a:r>
              <a:rPr b="0" i="0" lang="ru-RU" sz="31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Положение о критериях спортивного отбора лиц, проходящих спортивную подготовку;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4"/>
          <p:cNvSpPr/>
          <p:nvPr/>
        </p:nvSpPr>
        <p:spPr>
          <a:xfrm>
            <a:off x="1668227" y="234892"/>
            <a:ext cx="9285875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5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Локальные акты учреждения:</a:t>
            </a:r>
            <a:endParaRPr b="1" i="0" sz="54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4"/>
          <p:cNvSpPr/>
          <p:nvPr/>
        </p:nvSpPr>
        <p:spPr>
          <a:xfrm>
            <a:off x="349708" y="1208406"/>
            <a:ext cx="11548781" cy="533992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100"/>
              <a:buFont typeface="Calibri"/>
              <a:buChar char="‒"/>
            </a:pPr>
            <a:r>
              <a:rPr b="0" i="0" lang="ru-RU" sz="31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Положение о формировании групп спортивной подготовки и перевода лиц, проходящих спортивную подготовку;</a:t>
            </a:r>
            <a:endParaRPr/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100"/>
              <a:buFont typeface="Calibri"/>
              <a:buChar char="‒"/>
            </a:pPr>
            <a:r>
              <a:rPr b="0" i="0" lang="ru-RU" sz="31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Положение</a:t>
            </a:r>
            <a:r>
              <a:rPr lang="ru-RU" sz="31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0" lang="ru-RU" sz="31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о промежуточной</a:t>
            </a:r>
            <a:r>
              <a:rPr lang="ru-RU" sz="31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и итоговой диагностике </a:t>
            </a:r>
            <a:r>
              <a:rPr b="0" i="0" lang="ru-RU" sz="31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лиц, проходящих спортивную подготовку;</a:t>
            </a:r>
            <a:endParaRPr/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100"/>
              <a:buFont typeface="Calibri"/>
              <a:buChar char="‒"/>
            </a:pPr>
            <a:r>
              <a:rPr b="0" i="0" lang="ru-RU" sz="31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Положение об организации тренировочных мероприятий (сборов) по виду спорта;</a:t>
            </a:r>
            <a:endParaRPr/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100"/>
              <a:buFont typeface="Calibri"/>
              <a:buChar char="‒"/>
            </a:pPr>
            <a:r>
              <a:rPr b="0" i="0" lang="ru-RU" sz="31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Порядок применения индивидуальных планов;</a:t>
            </a:r>
            <a:endParaRPr/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100"/>
              <a:buFont typeface="Calibri"/>
              <a:buChar char="‒"/>
            </a:pPr>
            <a:r>
              <a:rPr b="0" i="0" lang="ru-RU" sz="31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Положение о внутреннем контроле качества спортивной подготовки;</a:t>
            </a:r>
            <a:endParaRPr/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100"/>
              <a:buFont typeface="Calibri"/>
              <a:buChar char="‒"/>
            </a:pPr>
            <a:r>
              <a:rPr b="0" i="0" lang="ru-RU" sz="31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Календарный план официальных физкультурных и спортивных мероприятий.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2019-06-26T04:23:50Z</dcterms:created>
  <dc:creator>Shirochenko</dc:creator>
</cp:coreProperties>
</file>